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69" r:id="rId2"/>
    <p:sldId id="274" r:id="rId3"/>
    <p:sldId id="262" r:id="rId4"/>
    <p:sldId id="263" r:id="rId5"/>
    <p:sldId id="264" r:id="rId6"/>
    <p:sldId id="265" r:id="rId7"/>
    <p:sldId id="266" r:id="rId8"/>
    <p:sldId id="272" r:id="rId9"/>
    <p:sldId id="273" r:id="rId10"/>
    <p:sldId id="271" r:id="rId11"/>
    <p:sldId id="270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405774-A005-42D4-85E5-623FEC0A321F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3EBA2-4BE2-4655-854B-8108CD1815F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3BB96F-FD4C-4E98-ABFE-B07605FF756A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CECBA-9762-418C-9AE8-871106456BB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E9058C-C150-40C4-A1A9-67252BC6DD94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3B0E3-050A-4109-AF0A-544CFAF9101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0BE079-447C-41FA-9030-E06C03E05A91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3A542-72BC-4128-8CB3-A1D792D1B19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BA0204-046E-4878-AE76-CFCF2B5D0768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7FC87-5711-4C46-B2EC-A9A9B9F359B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E32BD-CBF6-4928-987B-B168077F2A88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BF4B65-3B89-4AF7-8932-3BEE8FA8020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971AD1-A59A-4C49-AF08-28010ACAC3E9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9DE42-CFAA-4806-9AD2-2BDBE84B73E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8AD11E-5C58-4972-8C23-5F87A701C93A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6F404-A820-475A-9CF2-07ADD49FA0C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224278-7992-4829-94D1-23F909D31BF8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F3259B-FE20-4B7A-8779-6DEE15687D7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20CA07-92DF-4D2C-96BD-B58A04562AC8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C2136D-CB0D-4328-A932-C9DA3340024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DB01A5-0C79-4798-A8DE-4E21D8A0D01C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12673D-3237-4545-868A-AC74E103185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8E85B897-5200-4D0A-A761-1F9AA3EEBD90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325135-94C7-47A6-908F-8130F0F5448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bcs.wenku.bdimg.com/docconvert5111-nj//wk/da3380ba7213c57dd28b18245e6b411c/0.png?sign=MBOT:y1jXjmMD4FchJHFHIGN4z:03zV4gu/Tg3QuAtoUc2SLIkpXWE=&amp;time=1410668589&amp;range=552-827&amp;response-cache-control=max-age=3888000&amp;response-expires=Wed,%2029%20Oct%202014%2011:23:09%20+080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bcs.wenku.bdimg.com/docconvert5111-nj//wk/da3380ba7213c57dd28b18245e6b411c/0.png?sign=MBOT:y1jXjmMD4FchJHFHIGN4z:03zV4gu/Tg3QuAtoUc2SLIkpXWE=&amp;time=1410668589&amp;range=552-827&amp;response-cache-control=max-age=3888000&amp;response-expires=Wed,%2029%20Oct%202014%2011:23:09%20+080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bcs.wenku.bdimg.com/docconvert5111-nj//wk/da3380ba7213c57dd28b18245e6b411c/0.png?sign=MBOT:y1jXjmMD4FchJHFHIGN4z:03zV4gu/Tg3QuAtoUc2SLIkpXWE=&amp;time=1410668589&amp;range=552-827&amp;response-cache-control=max-age=3888000&amp;response-expires=Wed,%2029%20Oct%202014%2011:23:09%20+080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bcs.wenku.bdimg.com/docconvert5111-nj//wk/da3380ba7213c57dd28b18245e6b411c/0.png?sign=MBOT:y1jXjmMD4FchJHFHIGN4z:03zV4gu/Tg3QuAtoUc2SLIkpXWE=&amp;time=1410668589&amp;range=552-827&amp;response-cache-control=max-age=3888000&amp;response-expires=Wed,%2029%20Oct%202014%2011:23:09%20+080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3315" name="Picture 5" descr="草丛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0" y="1219200"/>
            <a:ext cx="9448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                           Unit 1</a:t>
            </a:r>
            <a:endParaRPr lang="en-US" altLang="zh-CN" sz="3600" b="1" i="1">
              <a:solidFill>
                <a:schemeClr val="tx2"/>
              </a:solidFill>
              <a:latin typeface="Calibri" pitchFamily="34" charset="0"/>
            </a:endParaRPr>
          </a:p>
          <a:p>
            <a:endParaRPr lang="en-US" altLang="zh-CN" sz="3600" b="1" i="1">
              <a:solidFill>
                <a:srgbClr val="0000CC"/>
              </a:solidFill>
              <a:latin typeface="Calibri" pitchFamily="34" charset="0"/>
            </a:endParaRPr>
          </a:p>
          <a:p>
            <a:r>
              <a:rPr lang="en-US" altLang="zh-CN" sz="4000" b="1" i="1">
                <a:solidFill>
                  <a:srgbClr val="0000CC"/>
                </a:solidFill>
                <a:latin typeface="Calibri" pitchFamily="34" charset="0"/>
              </a:rPr>
              <a:t>What </a:t>
            </a:r>
            <a:r>
              <a:rPr lang="en-US" altLang="zh-CN" sz="4000" b="1" i="1">
                <a:solidFill>
                  <a:srgbClr val="FF0000"/>
                </a:solidFill>
                <a:latin typeface="Calibri" pitchFamily="34" charset="0"/>
              </a:rPr>
              <a:t>did</a:t>
            </a:r>
            <a:r>
              <a:rPr lang="en-US" altLang="zh-CN" sz="4000" b="1" i="1">
                <a:solidFill>
                  <a:srgbClr val="0000CC"/>
                </a:solidFill>
                <a:latin typeface="Calibri" pitchFamily="34" charset="0"/>
              </a:rPr>
              <a:t> you do during the holidays?</a:t>
            </a: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228600" y="3200400"/>
            <a:ext cx="891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Calibri" pitchFamily="34" charset="0"/>
              </a:rPr>
              <a:t>你在假期里做了什么？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花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8636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sz="4000" b="1">
                <a:solidFill>
                  <a:srgbClr val="FF0066"/>
                </a:solidFill>
              </a:rPr>
              <a:t>Let’s listen and say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b="1"/>
              <a:t>Questions:</a:t>
            </a:r>
          </a:p>
          <a:p>
            <a:pPr>
              <a:lnSpc>
                <a:spcPct val="90000"/>
              </a:lnSpc>
            </a:pPr>
            <a:endParaRPr lang="en-US" altLang="zh-CN" b="1"/>
          </a:p>
          <a:p>
            <a:pPr>
              <a:lnSpc>
                <a:spcPct val="90000"/>
              </a:lnSpc>
            </a:pPr>
            <a:r>
              <a:rPr lang="en-US" altLang="zh-CN" b="1" i="1"/>
              <a:t>1.What </a:t>
            </a:r>
            <a:r>
              <a:rPr lang="en-US" altLang="zh-CN" b="1" i="1">
                <a:solidFill>
                  <a:srgbClr val="FF0000"/>
                </a:solidFill>
              </a:rPr>
              <a:t>did</a:t>
            </a:r>
            <a:r>
              <a:rPr lang="en-US" altLang="zh-CN" b="1" i="1"/>
              <a:t> Anne do during the holidays?</a:t>
            </a:r>
          </a:p>
          <a:p>
            <a:pPr>
              <a:lnSpc>
                <a:spcPct val="90000"/>
              </a:lnSpc>
            </a:pPr>
            <a:r>
              <a:rPr lang="en-US" altLang="zh-CN" b="1" i="1"/>
              <a:t>--- Anne learn</a:t>
            </a:r>
            <a:r>
              <a:rPr lang="en-US" altLang="zh-CN" b="1" i="1">
                <a:solidFill>
                  <a:srgbClr val="FF0000"/>
                </a:solidFill>
              </a:rPr>
              <a:t>t </a:t>
            </a:r>
            <a:r>
              <a:rPr lang="en-US" altLang="zh-CN" b="1" i="1"/>
              <a:t>writing.</a:t>
            </a:r>
          </a:p>
          <a:p>
            <a:pPr>
              <a:lnSpc>
                <a:spcPct val="90000"/>
              </a:lnSpc>
            </a:pPr>
            <a:endParaRPr lang="en-US" altLang="zh-CN" b="1" i="1"/>
          </a:p>
          <a:p>
            <a:pPr>
              <a:lnSpc>
                <a:spcPct val="90000"/>
              </a:lnSpc>
            </a:pPr>
            <a:r>
              <a:rPr lang="en-US" altLang="zh-CN" b="1" i="1"/>
              <a:t>2.What </a:t>
            </a:r>
            <a:r>
              <a:rPr lang="en-US" altLang="zh-CN" b="1" i="1">
                <a:solidFill>
                  <a:srgbClr val="FF0000"/>
                </a:solidFill>
              </a:rPr>
              <a:t>did</a:t>
            </a:r>
            <a:r>
              <a:rPr lang="en-US" altLang="zh-CN" b="1" i="1"/>
              <a:t> Mingming do during the holidays?</a:t>
            </a:r>
          </a:p>
          <a:p>
            <a:pPr>
              <a:lnSpc>
                <a:spcPct val="90000"/>
              </a:lnSpc>
            </a:pPr>
            <a:r>
              <a:rPr lang="en-US" altLang="zh-CN" b="1" i="1"/>
              <a:t>---Mingming </a:t>
            </a:r>
            <a:r>
              <a:rPr lang="en-US" altLang="zh-CN" b="1" i="1">
                <a:solidFill>
                  <a:srgbClr val="FF0000"/>
                </a:solidFill>
              </a:rPr>
              <a:t>read</a:t>
            </a:r>
            <a:r>
              <a:rPr lang="en-US" altLang="zh-CN" b="1" i="1"/>
              <a:t> many books during the holidays.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4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5" name="图片 3" descr="fei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0" y="0"/>
            <a:ext cx="1425575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33327" tIns="0" rIns="33327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0" y="0"/>
            <a:ext cx="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祈使句用法</a:t>
            </a:r>
          </a:p>
          <a:p>
            <a:pPr eaLnBrk="0" hangingPunct="0"/>
            <a:endParaRPr lang="zh-CN" altLang="zh-CN"/>
          </a:p>
        </p:txBody>
      </p:sp>
      <p:sp>
        <p:nvSpPr>
          <p:cNvPr id="23559" name="Rectangle 6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 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23560" name="Rectangle 7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祈使句，祈使句，请求、命令或建议。</a:t>
            </a:r>
          </a:p>
          <a:p>
            <a:pPr eaLnBrk="0" hangingPunct="0"/>
            <a:endParaRPr lang="zh-CN" altLang="zh-CN"/>
          </a:p>
        </p:txBody>
      </p:sp>
      <p:sp>
        <p:nvSpPr>
          <p:cNvPr id="23561" name="Rectangle 8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23562" name="Rectangle 9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主语是</a:t>
            </a:r>
          </a:p>
          <a:p>
            <a:pPr eaLnBrk="0" hangingPunct="0"/>
            <a:endParaRPr lang="zh-CN" altLang="zh-CN"/>
          </a:p>
        </p:txBody>
      </p:sp>
      <p:sp>
        <p:nvSpPr>
          <p:cNvPr id="23563" name="Rectangle 10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you</a:t>
            </a:r>
          </a:p>
          <a:p>
            <a:pPr eaLnBrk="0" hangingPunct="0"/>
            <a:endParaRPr lang="zh-CN" altLang="zh-CN"/>
          </a:p>
        </p:txBody>
      </p:sp>
      <p:sp>
        <p:nvSpPr>
          <p:cNvPr id="23564" name="Rectangle 11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常省去，动词原形开头记。</a:t>
            </a:r>
          </a:p>
          <a:p>
            <a:pPr eaLnBrk="0" hangingPunct="0"/>
            <a:endParaRPr lang="zh-CN" altLang="zh-CN"/>
          </a:p>
        </p:txBody>
      </p:sp>
      <p:sp>
        <p:nvSpPr>
          <p:cNvPr id="23565" name="Rectangle 12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23566" name="Rectangle 13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否定形式要注意，句首要把</a:t>
            </a:r>
          </a:p>
          <a:p>
            <a:pPr eaLnBrk="0" hangingPunct="0"/>
            <a:endParaRPr lang="zh-CN" altLang="zh-CN"/>
          </a:p>
        </p:txBody>
      </p:sp>
      <p:sp>
        <p:nvSpPr>
          <p:cNvPr id="23567" name="Rectangle 14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Don</a:t>
            </a:r>
          </a:p>
          <a:p>
            <a:pPr eaLnBrk="0" hangingPunct="0"/>
            <a:endParaRPr lang="zh-CN" altLang="zh-CN"/>
          </a:p>
        </p:txBody>
      </p:sp>
      <p:sp>
        <p:nvSpPr>
          <p:cNvPr id="23568" name="Rectangle 15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’</a:t>
            </a:r>
          </a:p>
          <a:p>
            <a:pPr eaLnBrk="0" hangingPunct="0"/>
            <a:endParaRPr lang="zh-CN" altLang="zh-CN"/>
          </a:p>
        </p:txBody>
      </p:sp>
      <p:sp>
        <p:nvSpPr>
          <p:cNvPr id="23569" name="Rectangle 16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t</a:t>
            </a:r>
          </a:p>
          <a:p>
            <a:pPr eaLnBrk="0" hangingPunct="0"/>
            <a:endParaRPr lang="zh-CN" altLang="zh-CN"/>
          </a:p>
        </p:txBody>
      </p:sp>
      <p:sp>
        <p:nvSpPr>
          <p:cNvPr id="23570" name="Rectangle 17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加。</a:t>
            </a:r>
          </a:p>
          <a:p>
            <a:pPr eaLnBrk="0" hangingPunct="0"/>
            <a:endParaRPr lang="zh-CN" altLang="zh-CN"/>
          </a:p>
        </p:txBody>
      </p:sp>
      <p:sp>
        <p:nvSpPr>
          <p:cNvPr id="23571" name="Rectangle 18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33327" tIns="0" rIns="33327" bIns="0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 </a:t>
            </a:r>
            <a:endParaRPr lang="zh-CN" altLang="zh-CN" sz="800"/>
          </a:p>
          <a:p>
            <a:pPr eaLnBrk="0" hangingPunct="0"/>
            <a:endParaRPr lang="zh-CN" altLang="zh-CN"/>
          </a:p>
        </p:txBody>
      </p:sp>
      <p:pic>
        <p:nvPicPr>
          <p:cNvPr id="23572" name="Picture 2" descr="http://bcs.wenku.bdimg.com/docconvert5111-nj/%2Fwk%2Fda3380ba7213c57dd28b18245e6b411c%2F0.png?sign=MBOT:y1jXjmMD4FchJHFHIGN4z:03zV4gu%2FTg3QuAtoUc2SLIkpXWE%3D&amp;time=1410668589&amp;range=552-827&amp;response-cache-control=max-age=3888000&amp;response-expires=Wed%2C%2029%20Oct%202014%2011%3A23%3A09%20%2B0800"/>
          <p:cNvPicPr>
            <a:picLocks noChangeAspect="1" noChangeArrowheads="1"/>
          </p:cNvPicPr>
          <p:nvPr/>
        </p:nvPicPr>
        <p:blipFill>
          <a:blip r:link="rId3"/>
          <a:srcRect/>
          <a:stretch>
            <a:fillRect/>
          </a:stretch>
        </p:blipFill>
        <p:spPr bwMode="auto">
          <a:xfrm>
            <a:off x="0" y="0"/>
            <a:ext cx="9121775" cy="129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3" name="Rectangle 19"/>
          <p:cNvSpPr>
            <a:spLocks noChangeArrowheads="1"/>
          </p:cNvSpPr>
          <p:nvPr/>
        </p:nvSpPr>
        <p:spPr bwMode="auto">
          <a:xfrm>
            <a:off x="0" y="0"/>
            <a:ext cx="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3574" name="Rectangle 20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要讲客气用</a:t>
            </a:r>
          </a:p>
          <a:p>
            <a:pPr eaLnBrk="0" hangingPunct="0"/>
            <a:endParaRPr lang="zh-CN" altLang="zh-CN"/>
          </a:p>
        </p:txBody>
      </p:sp>
      <p:sp>
        <p:nvSpPr>
          <p:cNvPr id="23575" name="Rectangle 2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please</a:t>
            </a:r>
          </a:p>
          <a:p>
            <a:pPr eaLnBrk="0" hangingPunct="0"/>
            <a:endParaRPr lang="zh-CN" altLang="zh-CN"/>
          </a:p>
        </p:txBody>
      </p:sp>
      <p:sp>
        <p:nvSpPr>
          <p:cNvPr id="23576" name="Rectangle 22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，句首句末没关系。</a:t>
            </a:r>
          </a:p>
          <a:p>
            <a:pPr eaLnBrk="0" hangingPunct="0"/>
            <a:endParaRPr lang="zh-CN" altLang="zh-CN"/>
          </a:p>
        </p:txBody>
      </p:sp>
      <p:sp>
        <p:nvSpPr>
          <p:cNvPr id="23577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/>
          </a:p>
        </p:txBody>
      </p:sp>
      <p:pic>
        <p:nvPicPr>
          <p:cNvPr id="23578" name="图片 26" descr="fei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9" name="矩形 27"/>
          <p:cNvSpPr>
            <a:spLocks noChangeArrowheads="1"/>
          </p:cNvSpPr>
          <p:nvPr/>
        </p:nvSpPr>
        <p:spPr bwMode="auto">
          <a:xfrm>
            <a:off x="2268538" y="1989138"/>
            <a:ext cx="50180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latin typeface="Calibri" pitchFamily="34" charset="0"/>
              </a:rPr>
              <a:t>Read it to us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57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9" name="图片 3" descr="fei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矩形 4"/>
          <p:cNvSpPr>
            <a:spLocks noChangeArrowheads="1"/>
          </p:cNvSpPr>
          <p:nvPr/>
        </p:nvSpPr>
        <p:spPr bwMode="auto">
          <a:xfrm>
            <a:off x="827088" y="476250"/>
            <a:ext cx="7777162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                           </a:t>
            </a:r>
            <a:r>
              <a:rPr lang="zh-CN" altLang="en-US" sz="3600" b="1">
                <a:solidFill>
                  <a:srgbClr val="00B050"/>
                </a:solidFill>
                <a:latin typeface="华文琥珀"/>
                <a:ea typeface="华文琥珀"/>
                <a:cs typeface="华文琥珀"/>
              </a:rPr>
              <a:t>祈使句用法 </a:t>
            </a:r>
            <a:endParaRPr lang="en-US" altLang="zh-CN" sz="3600" b="1">
              <a:solidFill>
                <a:srgbClr val="00B050"/>
              </a:solidFill>
              <a:latin typeface="华文琥珀"/>
              <a:ea typeface="华文琥珀"/>
              <a:cs typeface="华文琥珀"/>
            </a:endParaRPr>
          </a:p>
          <a:p>
            <a:endParaRPr lang="en-US" altLang="zh-CN" sz="3600" b="1">
              <a:latin typeface="Calibri" pitchFamily="34" charset="0"/>
            </a:endParaRPr>
          </a:p>
          <a:p>
            <a:r>
              <a:rPr lang="zh-CN" altLang="en-US" sz="3600" b="1">
                <a:latin typeface="Calibri" pitchFamily="34" charset="0"/>
              </a:rPr>
              <a:t>祈使句，祈使句，请求、命令或建议。 </a:t>
            </a:r>
            <a:endParaRPr lang="en-US" altLang="zh-CN" sz="3600" b="1">
              <a:latin typeface="Calibri" pitchFamily="34" charset="0"/>
            </a:endParaRPr>
          </a:p>
          <a:p>
            <a:endParaRPr lang="en-US" altLang="zh-CN" sz="3600" b="1">
              <a:latin typeface="Calibri" pitchFamily="34" charset="0"/>
            </a:endParaRPr>
          </a:p>
          <a:p>
            <a:r>
              <a:rPr lang="zh-CN" altLang="en-US" sz="3600" b="1">
                <a:latin typeface="Calibri" pitchFamily="34" charset="0"/>
              </a:rPr>
              <a:t>主语是</a:t>
            </a:r>
            <a:r>
              <a:rPr lang="en-US" altLang="zh-CN" sz="3600" b="1">
                <a:solidFill>
                  <a:srgbClr val="002060"/>
                </a:solidFill>
                <a:latin typeface="Calibri" pitchFamily="34" charset="0"/>
              </a:rPr>
              <a:t>you</a:t>
            </a:r>
            <a:r>
              <a:rPr lang="zh-CN" altLang="en-US" sz="3600" b="1">
                <a:latin typeface="Calibri" pitchFamily="34" charset="0"/>
              </a:rPr>
              <a:t>常省去，动词原形开头记。 </a:t>
            </a:r>
            <a:endParaRPr lang="en-US" altLang="zh-CN" sz="3600" b="1">
              <a:latin typeface="Calibri" pitchFamily="34" charset="0"/>
            </a:endParaRPr>
          </a:p>
          <a:p>
            <a:endParaRPr lang="en-US" altLang="zh-CN" sz="3600" b="1">
              <a:latin typeface="Calibri" pitchFamily="34" charset="0"/>
            </a:endParaRPr>
          </a:p>
          <a:p>
            <a:r>
              <a:rPr lang="zh-CN" altLang="en-US" sz="3600" b="1">
                <a:latin typeface="Calibri" pitchFamily="34" charset="0"/>
              </a:rPr>
              <a:t>否定形式要注意，句首要把</a:t>
            </a:r>
            <a:r>
              <a:rPr lang="en-US" altLang="zh-CN" sz="3600" b="1">
                <a:solidFill>
                  <a:srgbClr val="002060"/>
                </a:solidFill>
                <a:latin typeface="Calibri" pitchFamily="34" charset="0"/>
              </a:rPr>
              <a:t>Don’t</a:t>
            </a:r>
            <a:r>
              <a:rPr lang="zh-CN" altLang="en-US" sz="3600" b="1">
                <a:latin typeface="Calibri" pitchFamily="34" charset="0"/>
              </a:rPr>
              <a:t>加。  </a:t>
            </a:r>
            <a:endParaRPr lang="en-US" altLang="zh-CN" sz="3600" b="1">
              <a:latin typeface="Calibri" pitchFamily="34" charset="0"/>
            </a:endParaRPr>
          </a:p>
          <a:p>
            <a:endParaRPr lang="en-US" altLang="zh-CN" sz="3600" b="1">
              <a:latin typeface="Calibri" pitchFamily="34" charset="0"/>
            </a:endParaRPr>
          </a:p>
          <a:p>
            <a:r>
              <a:rPr lang="zh-CN" altLang="en-US" sz="3600" b="1">
                <a:latin typeface="Calibri" pitchFamily="34" charset="0"/>
              </a:rPr>
              <a:t>要讲客气用</a:t>
            </a:r>
            <a:r>
              <a:rPr lang="en-US" altLang="zh-CN" sz="3600" b="1">
                <a:solidFill>
                  <a:srgbClr val="002060"/>
                </a:solidFill>
                <a:latin typeface="Calibri" pitchFamily="34" charset="0"/>
              </a:rPr>
              <a:t>please</a:t>
            </a:r>
            <a:r>
              <a:rPr lang="zh-CN" altLang="en-US" sz="3600" b="1">
                <a:latin typeface="Calibri" pitchFamily="34" charset="0"/>
              </a:rPr>
              <a:t>，句首句末没关系</a:t>
            </a:r>
            <a:r>
              <a:rPr lang="zh-CN" altLang="en-US" b="1">
                <a:latin typeface="Calibri" pitchFamily="34" charset="0"/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60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3" name="图片 3" descr="fei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95963" y="620713"/>
            <a:ext cx="1944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看着我！</a:t>
            </a:r>
          </a:p>
        </p:txBody>
      </p:sp>
      <p:sp>
        <p:nvSpPr>
          <p:cNvPr id="25605" name="TextBox 5"/>
          <p:cNvSpPr txBox="1">
            <a:spLocks noChangeArrowheads="1"/>
          </p:cNvSpPr>
          <p:nvPr/>
        </p:nvSpPr>
        <p:spPr bwMode="auto">
          <a:xfrm>
            <a:off x="611188" y="620713"/>
            <a:ext cx="38163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B050"/>
                </a:solidFill>
                <a:latin typeface="Calibri" pitchFamily="34" charset="0"/>
              </a:rPr>
              <a:t>Read</a:t>
            </a:r>
            <a:r>
              <a:rPr lang="en-US" altLang="zh-CN" sz="4000" b="1">
                <a:latin typeface="Calibri" pitchFamily="34" charset="0"/>
              </a:rPr>
              <a:t> it to us </a:t>
            </a:r>
            <a:r>
              <a:rPr lang="en-US" altLang="zh-CN" sz="4000" b="1">
                <a:solidFill>
                  <a:srgbClr val="00B050"/>
                </a:solidFill>
                <a:latin typeface="Calibri" pitchFamily="34" charset="0"/>
              </a:rPr>
              <a:t>!</a:t>
            </a:r>
          </a:p>
          <a:p>
            <a:r>
              <a:rPr lang="zh-CN" altLang="en-US" sz="2400" b="1">
                <a:latin typeface="Calibri" pitchFamily="34" charset="0"/>
              </a:rPr>
              <a:t>把它读给我们听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39750" y="1628775"/>
            <a:ext cx="3987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B050"/>
                </a:solidFill>
                <a:latin typeface="Calibri" pitchFamily="34" charset="0"/>
              </a:rPr>
              <a:t>You</a:t>
            </a:r>
            <a:r>
              <a:rPr lang="en-US" altLang="zh-CN" sz="4000" b="1">
                <a:latin typeface="Calibri" pitchFamily="34" charset="0"/>
              </a:rPr>
              <a:t> read it to us </a:t>
            </a:r>
            <a:r>
              <a:rPr lang="en-US" altLang="zh-CN" sz="4000" b="1">
                <a:solidFill>
                  <a:srgbClr val="00B050"/>
                </a:solidFill>
                <a:latin typeface="Calibri" pitchFamily="34" charset="0"/>
              </a:rPr>
              <a:t>.</a:t>
            </a:r>
            <a:r>
              <a:rPr lang="en-US" altLang="zh-CN" sz="4000" b="1">
                <a:latin typeface="Calibri" pitchFamily="34" charset="0"/>
              </a:rPr>
              <a:t> </a:t>
            </a:r>
            <a:endParaRPr lang="zh-CN" altLang="en-US" sz="4000">
              <a:latin typeface="Calibri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11188" y="2565400"/>
            <a:ext cx="7483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否定形式的祈使句：</a:t>
            </a:r>
            <a:r>
              <a:rPr lang="en-US" altLang="zh-CN" sz="36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Don’t</a:t>
            </a:r>
            <a:r>
              <a:rPr lang="en-US" altLang="zh-CN"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在句首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4213" y="3500438"/>
            <a:ext cx="14144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别着急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987675" y="3429000"/>
            <a:ext cx="2647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Don’t   worry !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4213" y="4292600"/>
            <a:ext cx="14192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别迟到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059113" y="4221163"/>
            <a:ext cx="30257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Don’t  be late !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867400" y="1484313"/>
            <a:ext cx="25542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B050"/>
                </a:solidFill>
                <a:latin typeface="Calibri" pitchFamily="34" charset="0"/>
              </a:rPr>
              <a:t>Look</a:t>
            </a:r>
            <a:r>
              <a:rPr lang="en-US" altLang="zh-CN" sz="3600" b="1">
                <a:latin typeface="Calibri" pitchFamily="34" charset="0"/>
              </a:rPr>
              <a:t> at me !</a:t>
            </a:r>
            <a:endParaRPr lang="zh-CN" alt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3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9" name="图片 3" descr="fei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0" y="0"/>
            <a:ext cx="1425575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33327" tIns="0" rIns="33327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341" name="Rectangle 4"/>
          <p:cNvSpPr>
            <a:spLocks noChangeArrowheads="1"/>
          </p:cNvSpPr>
          <p:nvPr/>
        </p:nvSpPr>
        <p:spPr bwMode="auto">
          <a:xfrm>
            <a:off x="0" y="0"/>
            <a:ext cx="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祈使句用法</a:t>
            </a:r>
          </a:p>
          <a:p>
            <a:pPr eaLnBrk="0" hangingPunct="0"/>
            <a:endParaRPr lang="zh-CN" altLang="zh-CN"/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 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14344" name="Rectangle 7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祈使句，祈使句，请求、命令或建议。</a:t>
            </a:r>
          </a:p>
          <a:p>
            <a:pPr eaLnBrk="0" hangingPunct="0"/>
            <a:endParaRPr lang="zh-CN" altLang="zh-CN"/>
          </a:p>
        </p:txBody>
      </p:sp>
      <p:sp>
        <p:nvSpPr>
          <p:cNvPr id="14345" name="Rectangle 8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14346" name="Rectangle 9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主语是</a:t>
            </a:r>
          </a:p>
          <a:p>
            <a:pPr eaLnBrk="0" hangingPunct="0"/>
            <a:endParaRPr lang="zh-CN" altLang="zh-CN"/>
          </a:p>
        </p:txBody>
      </p:sp>
      <p:sp>
        <p:nvSpPr>
          <p:cNvPr id="14347" name="Rectangle 10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you</a:t>
            </a:r>
          </a:p>
          <a:p>
            <a:pPr eaLnBrk="0" hangingPunct="0"/>
            <a:endParaRPr lang="zh-CN" altLang="zh-CN"/>
          </a:p>
        </p:txBody>
      </p:sp>
      <p:sp>
        <p:nvSpPr>
          <p:cNvPr id="14348" name="Rectangle 11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常省去，动词原形开头记。</a:t>
            </a:r>
          </a:p>
          <a:p>
            <a:pPr eaLnBrk="0" hangingPunct="0"/>
            <a:endParaRPr lang="zh-CN" altLang="zh-CN"/>
          </a:p>
        </p:txBody>
      </p:sp>
      <p:sp>
        <p:nvSpPr>
          <p:cNvPr id="14349" name="Rectangle 12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14350" name="Rectangle 13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否定形式要注意，句首要把</a:t>
            </a:r>
          </a:p>
          <a:p>
            <a:pPr eaLnBrk="0" hangingPunct="0"/>
            <a:endParaRPr lang="zh-CN" altLang="zh-CN"/>
          </a:p>
        </p:txBody>
      </p:sp>
      <p:sp>
        <p:nvSpPr>
          <p:cNvPr id="14351" name="Rectangle 14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Don</a:t>
            </a:r>
          </a:p>
          <a:p>
            <a:pPr eaLnBrk="0" hangingPunct="0"/>
            <a:endParaRPr lang="zh-CN" altLang="zh-CN"/>
          </a:p>
        </p:txBody>
      </p:sp>
      <p:sp>
        <p:nvSpPr>
          <p:cNvPr id="14352" name="Rectangle 15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’</a:t>
            </a:r>
          </a:p>
          <a:p>
            <a:pPr eaLnBrk="0" hangingPunct="0"/>
            <a:endParaRPr lang="zh-CN" altLang="zh-CN"/>
          </a:p>
        </p:txBody>
      </p:sp>
      <p:sp>
        <p:nvSpPr>
          <p:cNvPr id="14353" name="Rectangle 16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t</a:t>
            </a:r>
          </a:p>
          <a:p>
            <a:pPr eaLnBrk="0" hangingPunct="0"/>
            <a:endParaRPr lang="zh-CN" altLang="zh-CN"/>
          </a:p>
        </p:txBody>
      </p:sp>
      <p:sp>
        <p:nvSpPr>
          <p:cNvPr id="14354" name="Rectangle 17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加。</a:t>
            </a:r>
          </a:p>
          <a:p>
            <a:pPr eaLnBrk="0" hangingPunct="0"/>
            <a:endParaRPr lang="zh-CN" altLang="zh-CN"/>
          </a:p>
        </p:txBody>
      </p:sp>
      <p:sp>
        <p:nvSpPr>
          <p:cNvPr id="14355" name="Rectangle 18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33327" tIns="0" rIns="33327" bIns="0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 </a:t>
            </a:r>
            <a:endParaRPr lang="zh-CN" altLang="zh-CN" sz="800"/>
          </a:p>
          <a:p>
            <a:pPr eaLnBrk="0" hangingPunct="0"/>
            <a:endParaRPr lang="zh-CN" altLang="zh-CN"/>
          </a:p>
        </p:txBody>
      </p:sp>
      <p:pic>
        <p:nvPicPr>
          <p:cNvPr id="14356" name="Picture 2" descr="http://bcs.wenku.bdimg.com/docconvert5111-nj/%2Fwk%2Fda3380ba7213c57dd28b18245e6b411c%2F0.png?sign=MBOT:y1jXjmMD4FchJHFHIGN4z:03zV4gu%2FTg3QuAtoUc2SLIkpXWE%3D&amp;time=1410668589&amp;range=552-827&amp;response-cache-control=max-age=3888000&amp;response-expires=Wed%2C%2029%20Oct%202014%2011%3A23%3A09%20%2B0800"/>
          <p:cNvPicPr>
            <a:picLocks noChangeAspect="1" noChangeArrowheads="1"/>
          </p:cNvPicPr>
          <p:nvPr/>
        </p:nvPicPr>
        <p:blipFill>
          <a:blip r:link="rId3"/>
          <a:srcRect/>
          <a:stretch>
            <a:fillRect/>
          </a:stretch>
        </p:blipFill>
        <p:spPr bwMode="auto">
          <a:xfrm>
            <a:off x="0" y="0"/>
            <a:ext cx="9121775" cy="129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7" name="Rectangle 19"/>
          <p:cNvSpPr>
            <a:spLocks noChangeArrowheads="1"/>
          </p:cNvSpPr>
          <p:nvPr/>
        </p:nvSpPr>
        <p:spPr bwMode="auto">
          <a:xfrm>
            <a:off x="0" y="0"/>
            <a:ext cx="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4358" name="Rectangle 20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要讲客气用</a:t>
            </a:r>
          </a:p>
          <a:p>
            <a:pPr eaLnBrk="0" hangingPunct="0"/>
            <a:endParaRPr lang="zh-CN" altLang="zh-CN"/>
          </a:p>
        </p:txBody>
      </p:sp>
      <p:sp>
        <p:nvSpPr>
          <p:cNvPr id="14359" name="Rectangle 2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please</a:t>
            </a:r>
          </a:p>
          <a:p>
            <a:pPr eaLnBrk="0" hangingPunct="0"/>
            <a:endParaRPr lang="zh-CN" altLang="zh-CN"/>
          </a:p>
        </p:txBody>
      </p:sp>
      <p:sp>
        <p:nvSpPr>
          <p:cNvPr id="14360" name="Rectangle 22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，句首句末没关系。</a:t>
            </a:r>
          </a:p>
          <a:p>
            <a:pPr eaLnBrk="0" hangingPunct="0"/>
            <a:endParaRPr lang="zh-CN" altLang="zh-CN"/>
          </a:p>
        </p:txBody>
      </p:sp>
      <p:sp>
        <p:nvSpPr>
          <p:cNvPr id="14361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/>
          </a:p>
        </p:txBody>
      </p:sp>
      <p:pic>
        <p:nvPicPr>
          <p:cNvPr id="14362" name="图片 26" descr="fei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63" name="TextBox 27"/>
          <p:cNvSpPr txBox="1">
            <a:spLocks noChangeArrowheads="1"/>
          </p:cNvSpPr>
          <p:nvPr/>
        </p:nvSpPr>
        <p:spPr bwMode="auto">
          <a:xfrm>
            <a:off x="179388" y="620713"/>
            <a:ext cx="36718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o</a:t>
            </a:r>
            <a:r>
              <a:rPr lang="en-US" altLang="zh-CN" sz="3600" b="1">
                <a:latin typeface="Calibri" pitchFamily="34" charset="0"/>
              </a:rPr>
              <a:t>l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i</a:t>
            </a:r>
            <a:r>
              <a:rPr lang="en-US" altLang="zh-CN" sz="3600" b="1">
                <a:latin typeface="Calibri" pitchFamily="34" charset="0"/>
              </a:rPr>
              <a:t>d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a</a:t>
            </a:r>
            <a:r>
              <a:rPr lang="en-US" altLang="zh-CN" sz="3600" b="1">
                <a:latin typeface="Calibri" pitchFamily="34" charset="0"/>
              </a:rPr>
              <a:t>y</a:t>
            </a:r>
          </a:p>
          <a:p>
            <a:r>
              <a:rPr lang="zh-CN" altLang="en-US" sz="3600" b="1">
                <a:latin typeface="Calibri" pitchFamily="34" charset="0"/>
              </a:rPr>
              <a:t>假日</a:t>
            </a:r>
          </a:p>
        </p:txBody>
      </p:sp>
      <p:sp>
        <p:nvSpPr>
          <p:cNvPr id="14364" name="矩形 28"/>
          <p:cNvSpPr>
            <a:spLocks noChangeArrowheads="1"/>
          </p:cNvSpPr>
          <p:nvPr/>
        </p:nvSpPr>
        <p:spPr bwMode="auto">
          <a:xfrm>
            <a:off x="4284663" y="620713"/>
            <a:ext cx="5038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u="sng">
                <a:solidFill>
                  <a:srgbClr val="6600CC"/>
                </a:solidFill>
                <a:latin typeface="Arial Narrow" pitchFamily="34" charset="0"/>
              </a:rPr>
              <a:t>learn </a:t>
            </a:r>
            <a:r>
              <a:rPr lang="en-US" altLang="zh-CN" sz="3600" b="1">
                <a:latin typeface="Arial Narrow" pitchFamily="34" charset="0"/>
              </a:rPr>
              <a:t>word</a:t>
            </a:r>
            <a:r>
              <a:rPr lang="en-US" altLang="zh-CN" sz="3600" b="1">
                <a:solidFill>
                  <a:srgbClr val="FF0000"/>
                </a:solidFill>
                <a:latin typeface="Arial Narrow" pitchFamily="34" charset="0"/>
              </a:rPr>
              <a:t>s</a:t>
            </a:r>
            <a:r>
              <a:rPr lang="en-US" altLang="zh-CN" sz="3600" b="1">
                <a:latin typeface="Arial Narrow" pitchFamily="34" charset="0"/>
              </a:rPr>
              <a:t> and sentence</a:t>
            </a:r>
            <a:r>
              <a:rPr lang="en-US" altLang="zh-CN" sz="3600" b="1">
                <a:solidFill>
                  <a:srgbClr val="FF0000"/>
                </a:solidFill>
                <a:latin typeface="Arial Narrow" pitchFamily="34" charset="0"/>
              </a:rPr>
              <a:t>s</a:t>
            </a:r>
          </a:p>
          <a:p>
            <a:r>
              <a:rPr lang="zh-CN" altLang="en-US" sz="3600" b="1">
                <a:latin typeface="Arial Narrow" pitchFamily="34" charset="0"/>
              </a:rPr>
              <a:t>学习单词和句子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14365" name="矩形 29"/>
          <p:cNvSpPr>
            <a:spLocks noChangeArrowheads="1"/>
          </p:cNvSpPr>
          <p:nvPr/>
        </p:nvSpPr>
        <p:spPr bwMode="auto">
          <a:xfrm>
            <a:off x="323850" y="3284538"/>
            <a:ext cx="27543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u="sng">
                <a:solidFill>
                  <a:srgbClr val="6600CC"/>
                </a:solidFill>
                <a:latin typeface="Arial Narrow" pitchFamily="34" charset="0"/>
              </a:rPr>
              <a:t> learn </a:t>
            </a:r>
            <a:r>
              <a:rPr lang="en-US" altLang="zh-CN" sz="3600" b="1">
                <a:solidFill>
                  <a:srgbClr val="6600CC"/>
                </a:solidFill>
                <a:latin typeface="Arial Narrow" pitchFamily="34" charset="0"/>
              </a:rPr>
              <a:t>  </a:t>
            </a:r>
            <a:r>
              <a:rPr lang="en-US" altLang="zh-CN" sz="3600" b="1">
                <a:latin typeface="Arial Narrow" pitchFamily="34" charset="0"/>
              </a:rPr>
              <a:t>writ</a:t>
            </a:r>
            <a:r>
              <a:rPr lang="en-US" altLang="zh-CN" sz="3600" b="1">
                <a:solidFill>
                  <a:srgbClr val="FF0000"/>
                </a:solidFill>
                <a:latin typeface="Arial Narrow" pitchFamily="34" charset="0"/>
              </a:rPr>
              <a:t>ing</a:t>
            </a:r>
          </a:p>
          <a:p>
            <a:r>
              <a:rPr lang="zh-CN" altLang="en-US" sz="3600" b="1">
                <a:latin typeface="Arial Narrow" pitchFamily="34" charset="0"/>
              </a:rPr>
              <a:t>学习写作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14366" name="矩形 30"/>
          <p:cNvSpPr>
            <a:spLocks noChangeArrowheads="1"/>
          </p:cNvSpPr>
          <p:nvPr/>
        </p:nvSpPr>
        <p:spPr bwMode="auto">
          <a:xfrm>
            <a:off x="4427538" y="3213100"/>
            <a:ext cx="24241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u="sng">
                <a:solidFill>
                  <a:srgbClr val="6600CC"/>
                </a:solidFill>
                <a:latin typeface="Calibri" pitchFamily="34" charset="0"/>
              </a:rPr>
              <a:t>play </a:t>
            </a:r>
            <a:r>
              <a:rPr lang="en-US" altLang="zh-CN" sz="3600" b="1">
                <a:solidFill>
                  <a:srgbClr val="6600CC"/>
                </a:solidFill>
                <a:latin typeface="Calibri" pitchFamily="34" charset="0"/>
              </a:rPr>
              <a:t> </a:t>
            </a:r>
            <a:r>
              <a:rPr lang="en-US" altLang="zh-CN" sz="3600" b="1">
                <a:latin typeface="Calibri" pitchFamily="34" charset="0"/>
              </a:rPr>
              <a:t>games</a:t>
            </a:r>
          </a:p>
          <a:p>
            <a:r>
              <a:rPr lang="zh-CN" altLang="en-US" sz="3600" b="1">
                <a:latin typeface="Calibri" pitchFamily="34" charset="0"/>
              </a:rPr>
              <a:t>玩游戏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14367" name="矩形 31"/>
          <p:cNvSpPr>
            <a:spLocks noChangeArrowheads="1"/>
          </p:cNvSpPr>
          <p:nvPr/>
        </p:nvSpPr>
        <p:spPr bwMode="auto">
          <a:xfrm>
            <a:off x="395288" y="5229225"/>
            <a:ext cx="3532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u="sng">
                <a:solidFill>
                  <a:srgbClr val="6600CC"/>
                </a:solidFill>
                <a:latin typeface="Calibri" pitchFamily="34" charset="0"/>
              </a:rPr>
              <a:t>practise</a:t>
            </a:r>
            <a:r>
              <a:rPr lang="en-US" altLang="zh-CN" sz="3600" b="1">
                <a:solidFill>
                  <a:srgbClr val="6600CC"/>
                </a:solidFill>
                <a:latin typeface="Calibri" pitchFamily="34" charset="0"/>
              </a:rPr>
              <a:t>  </a:t>
            </a:r>
            <a:r>
              <a:rPr lang="en-US" altLang="zh-CN" sz="3600" b="1">
                <a:latin typeface="Calibri" pitchFamily="34" charset="0"/>
              </a:rPr>
              <a:t>listen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ing</a:t>
            </a:r>
          </a:p>
          <a:p>
            <a:r>
              <a:rPr lang="zh-CN" altLang="en-US" sz="3600" b="1">
                <a:latin typeface="Calibri" pitchFamily="34" charset="0"/>
              </a:rPr>
              <a:t>练习听力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14368" name="矩形 32"/>
          <p:cNvSpPr>
            <a:spLocks noChangeArrowheads="1"/>
          </p:cNvSpPr>
          <p:nvPr/>
        </p:nvSpPr>
        <p:spPr bwMode="auto">
          <a:xfrm>
            <a:off x="2124075" y="620713"/>
            <a:ext cx="20066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  d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u</a:t>
            </a:r>
            <a:r>
              <a:rPr lang="en-US" altLang="zh-CN" sz="3600" b="1">
                <a:latin typeface="Calibri" pitchFamily="34" charset="0"/>
              </a:rPr>
              <a:t>r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i</a:t>
            </a:r>
            <a:r>
              <a:rPr lang="en-US" altLang="zh-CN" sz="3600" b="1">
                <a:latin typeface="Calibri" pitchFamily="34" charset="0"/>
              </a:rPr>
              <a:t>ng</a:t>
            </a:r>
          </a:p>
          <a:p>
            <a:r>
              <a:rPr lang="zh-CN" altLang="en-US" sz="3600" b="1">
                <a:latin typeface="Calibri" pitchFamily="34" charset="0"/>
              </a:rPr>
              <a:t>在</a:t>
            </a:r>
            <a:r>
              <a:rPr lang="en-US" altLang="zh-CN" sz="3600" b="1">
                <a:latin typeface="Calibri" pitchFamily="34" charset="0"/>
              </a:rPr>
              <a:t>…</a:t>
            </a:r>
            <a:r>
              <a:rPr lang="zh-CN" altLang="en-US" sz="3600" b="1">
                <a:latin typeface="Calibri" pitchFamily="34" charset="0"/>
              </a:rPr>
              <a:t>期间</a:t>
            </a:r>
            <a:endParaRPr lang="en-US" altLang="zh-CN" sz="3600" b="1">
              <a:latin typeface="Calibri" pitchFamily="34" charset="0"/>
            </a:endParaRPr>
          </a:p>
          <a:p>
            <a:r>
              <a:rPr lang="zh-CN" altLang="en-US" sz="3600" b="1">
                <a:latin typeface="Calibri" pitchFamily="34" charset="0"/>
              </a:rPr>
              <a:t>在</a:t>
            </a:r>
            <a:r>
              <a:rPr lang="en-US" altLang="zh-CN" sz="3600" b="1">
                <a:latin typeface="Calibri" pitchFamily="34" charset="0"/>
              </a:rPr>
              <a:t>…</a:t>
            </a:r>
            <a:r>
              <a:rPr lang="zh-CN" altLang="en-US" sz="3600" b="1">
                <a:latin typeface="Calibri" pitchFamily="34" charset="0"/>
              </a:rPr>
              <a:t>时候</a:t>
            </a:r>
            <a:r>
              <a:rPr lang="en-US" altLang="zh-CN" sz="3600" b="1">
                <a:latin typeface="Calibri" pitchFamily="34" charset="0"/>
              </a:rPr>
              <a:t> 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292725" y="5157788"/>
            <a:ext cx="2447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7030A0"/>
                </a:solidFill>
                <a:latin typeface="Calibri" pitchFamily="34" charset="0"/>
              </a:rPr>
              <a:t>Storybook</a:t>
            </a:r>
          </a:p>
          <a:p>
            <a:r>
              <a:rPr lang="zh-CN" altLang="en-US" sz="3600" b="1">
                <a:latin typeface="Calibri" pitchFamily="34" charset="0"/>
              </a:rPr>
              <a:t>故事书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</p:txBody>
      </p:sp>
      <p:pic>
        <p:nvPicPr>
          <p:cNvPr id="15363" name="图片 3" descr="fei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468313" y="620713"/>
            <a:ext cx="4103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talk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76375" y="620713"/>
            <a:ext cx="20526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  --   talk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ed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468313" y="1341438"/>
            <a:ext cx="1511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listen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47813" y="1341438"/>
            <a:ext cx="2157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  --  listen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ed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313" y="1989138"/>
            <a:ext cx="15271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 err="1">
                <a:latin typeface="+mn-lt"/>
                <a:ea typeface="+mn-ea"/>
              </a:rPr>
              <a:t>practis</a:t>
            </a:r>
            <a:r>
              <a:rPr lang="en-US" altLang="zh-CN" sz="3200" b="1" dirty="0" err="1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e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8175" y="1989138"/>
            <a:ext cx="19970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+mn-lt"/>
                <a:ea typeface="+mn-ea"/>
              </a:rPr>
              <a:t>--</a:t>
            </a:r>
            <a:r>
              <a:rPr lang="en-US" altLang="zh-CN" sz="3200" b="1" dirty="0" err="1">
                <a:latin typeface="+mn-lt"/>
                <a:ea typeface="+mn-ea"/>
              </a:rPr>
              <a:t>practis</a:t>
            </a:r>
            <a:r>
              <a:rPr lang="en-US" altLang="zh-CN" sz="3200" b="1" dirty="0" err="1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e</a:t>
            </a:r>
            <a:r>
              <a:rPr lang="en-US" altLang="zh-CN" sz="3200" b="1" dirty="0" err="1">
                <a:solidFill>
                  <a:srgbClr val="FF0000"/>
                </a:solidFill>
                <a:latin typeface="+mn-lt"/>
                <a:ea typeface="+mn-ea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370" name="TextBox 10"/>
          <p:cNvSpPr txBox="1">
            <a:spLocks noChangeArrowheads="1"/>
          </p:cNvSpPr>
          <p:nvPr/>
        </p:nvSpPr>
        <p:spPr bwMode="auto">
          <a:xfrm>
            <a:off x="539750" y="2852738"/>
            <a:ext cx="86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do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47813" y="2852738"/>
            <a:ext cx="1346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 --  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did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372" name="矩形 12"/>
          <p:cNvSpPr>
            <a:spLocks noChangeArrowheads="1"/>
          </p:cNvSpPr>
          <p:nvPr/>
        </p:nvSpPr>
        <p:spPr bwMode="auto">
          <a:xfrm>
            <a:off x="539750" y="3284538"/>
            <a:ext cx="9969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have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92275" y="3284538"/>
            <a:ext cx="13541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--  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had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374" name="矩形 14"/>
          <p:cNvSpPr>
            <a:spLocks noChangeArrowheads="1"/>
          </p:cNvSpPr>
          <p:nvPr/>
        </p:nvSpPr>
        <p:spPr bwMode="auto">
          <a:xfrm>
            <a:off x="611188" y="3789363"/>
            <a:ext cx="596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go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619250" y="3860800"/>
            <a:ext cx="15827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--  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went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376" name="矩形 16"/>
          <p:cNvSpPr>
            <a:spLocks noChangeArrowheads="1"/>
          </p:cNvSpPr>
          <p:nvPr/>
        </p:nvSpPr>
        <p:spPr bwMode="auto">
          <a:xfrm>
            <a:off x="468313" y="4365625"/>
            <a:ext cx="10588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learn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619250" y="4365625"/>
            <a:ext cx="1728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--   learn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t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378" name="矩形 18"/>
          <p:cNvSpPr>
            <a:spLocks noChangeArrowheads="1"/>
          </p:cNvSpPr>
          <p:nvPr/>
        </p:nvSpPr>
        <p:spPr bwMode="auto">
          <a:xfrm>
            <a:off x="468313" y="4868863"/>
            <a:ext cx="9175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take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619250" y="4868863"/>
            <a:ext cx="14922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--  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took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380" name="矩形 20"/>
          <p:cNvSpPr>
            <a:spLocks noChangeArrowheads="1"/>
          </p:cNvSpPr>
          <p:nvPr/>
        </p:nvSpPr>
        <p:spPr bwMode="auto">
          <a:xfrm>
            <a:off x="468313" y="5229225"/>
            <a:ext cx="1079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read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547813" y="5229225"/>
            <a:ext cx="1655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--   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read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382" name="矩形 22"/>
          <p:cNvSpPr>
            <a:spLocks noChangeArrowheads="1"/>
          </p:cNvSpPr>
          <p:nvPr/>
        </p:nvSpPr>
        <p:spPr bwMode="auto">
          <a:xfrm>
            <a:off x="468313" y="5661025"/>
            <a:ext cx="1727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speak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547813" y="5661025"/>
            <a:ext cx="17113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--   sp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o</a:t>
            </a:r>
            <a:r>
              <a:rPr lang="en-US" altLang="zh-CN" sz="3200" b="1">
                <a:latin typeface="Calibri" pitchFamily="34" charset="0"/>
              </a:rPr>
              <a:t>k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384" name="矩形 25"/>
          <p:cNvSpPr>
            <a:spLocks noChangeArrowheads="1"/>
          </p:cNvSpPr>
          <p:nvPr/>
        </p:nvSpPr>
        <p:spPr bwMode="auto">
          <a:xfrm>
            <a:off x="468313" y="6092825"/>
            <a:ext cx="11207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teach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619250" y="6021388"/>
            <a:ext cx="1733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-- 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taught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386" name="矩形 27"/>
          <p:cNvSpPr>
            <a:spLocks noChangeArrowheads="1"/>
          </p:cNvSpPr>
          <p:nvPr/>
        </p:nvSpPr>
        <p:spPr bwMode="auto">
          <a:xfrm>
            <a:off x="1116013" y="2565400"/>
            <a:ext cx="2039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不规则过去式</a:t>
            </a:r>
            <a:endParaRPr lang="zh-CN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16" grpId="0"/>
      <p:bldP spid="18" grpId="0"/>
      <p:bldP spid="20" grpId="0"/>
      <p:bldP spid="22" grpId="0"/>
      <p:bldP spid="25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16002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6600" b="1" u="sng">
                <a:solidFill>
                  <a:srgbClr val="6600CC"/>
                </a:solidFill>
                <a:latin typeface="Arial Narrow" pitchFamily="34" charset="0"/>
              </a:rPr>
              <a:t>learn </a:t>
            </a:r>
            <a:r>
              <a:rPr lang="en-US" altLang="zh-CN" sz="6600" b="1">
                <a:latin typeface="Arial Narrow" pitchFamily="34" charset="0"/>
              </a:rPr>
              <a:t>word</a:t>
            </a:r>
            <a:r>
              <a:rPr lang="en-US" altLang="zh-CN" sz="6600" b="1">
                <a:solidFill>
                  <a:srgbClr val="FF0000"/>
                </a:solidFill>
                <a:latin typeface="Arial Narrow" pitchFamily="34" charset="0"/>
              </a:rPr>
              <a:t>s</a:t>
            </a:r>
            <a:r>
              <a:rPr lang="en-US" altLang="zh-CN" sz="6600" b="1">
                <a:latin typeface="Arial Narrow" pitchFamily="34" charset="0"/>
              </a:rPr>
              <a:t> and sentence</a:t>
            </a:r>
            <a:r>
              <a:rPr lang="en-US" altLang="zh-CN" sz="6600" b="1">
                <a:solidFill>
                  <a:srgbClr val="FF0000"/>
                </a:solidFill>
                <a:latin typeface="Arial Narrow" pitchFamily="34" charset="0"/>
              </a:rPr>
              <a:t>s</a:t>
            </a:r>
            <a:r>
              <a:rPr lang="en-US" altLang="zh-CN" sz="6600" b="1">
                <a:latin typeface="Arial Narrow" pitchFamily="34" charset="0"/>
              </a:rPr>
              <a:t/>
            </a:r>
            <a:br>
              <a:rPr lang="en-US" altLang="zh-CN" sz="6600" b="1">
                <a:latin typeface="Arial Narrow" pitchFamily="34" charset="0"/>
              </a:rPr>
            </a:br>
            <a:r>
              <a:rPr lang="zh-CN" altLang="en-US" sz="6600" b="1">
                <a:latin typeface="Arial Narrow" pitchFamily="34" charset="0"/>
              </a:rPr>
              <a:t>学习 单词    和      句子</a:t>
            </a:r>
            <a:br>
              <a:rPr lang="zh-CN" altLang="en-US" sz="6600" b="1">
                <a:latin typeface="Arial Narrow" pitchFamily="34" charset="0"/>
              </a:rPr>
            </a:br>
            <a:endParaRPr lang="zh-CN" altLang="en-US" sz="6600" b="1" u="sng">
              <a:latin typeface="Arial Narrow" pitchFamily="34" charset="0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3505200"/>
            <a:ext cx="914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6000" b="1" u="sng">
                <a:solidFill>
                  <a:srgbClr val="6600CC"/>
                </a:solidFill>
                <a:latin typeface="Arial Narrow" pitchFamily="34" charset="0"/>
              </a:rPr>
              <a:t>learn</a:t>
            </a:r>
            <a:r>
              <a:rPr lang="en-US" altLang="zh-CN" sz="6000" b="1" u="sng">
                <a:solidFill>
                  <a:srgbClr val="FF0000"/>
                </a:solidFill>
                <a:latin typeface="Arial Narrow" pitchFamily="34" charset="0"/>
              </a:rPr>
              <a:t>t</a:t>
            </a:r>
            <a:r>
              <a:rPr lang="en-US" altLang="zh-CN" sz="6000" b="1">
                <a:solidFill>
                  <a:srgbClr val="6600CC"/>
                </a:solidFill>
                <a:latin typeface="Arial Narrow" pitchFamily="34" charset="0"/>
              </a:rPr>
              <a:t>   </a:t>
            </a:r>
            <a:r>
              <a:rPr lang="en-US" altLang="zh-CN" sz="6000" b="1">
                <a:latin typeface="Arial Narrow" pitchFamily="34" charset="0"/>
              </a:rPr>
              <a:t>w</a:t>
            </a:r>
            <a:r>
              <a:rPr lang="en-US" altLang="zh-CN" sz="6000" b="1">
                <a:solidFill>
                  <a:srgbClr val="0033CC"/>
                </a:solidFill>
                <a:latin typeface="Arial Narrow" pitchFamily="34" charset="0"/>
              </a:rPr>
              <a:t>or</a:t>
            </a:r>
            <a:r>
              <a:rPr lang="en-US" altLang="zh-CN" sz="6000" b="1">
                <a:latin typeface="Arial Narrow" pitchFamily="34" charset="0"/>
              </a:rPr>
              <a:t>ds  and  s</a:t>
            </a:r>
            <a:r>
              <a:rPr lang="en-US" altLang="zh-CN" sz="6000" b="1">
                <a:solidFill>
                  <a:srgbClr val="0033CC"/>
                </a:solidFill>
                <a:latin typeface="Arial Narrow" pitchFamily="34" charset="0"/>
              </a:rPr>
              <a:t>e</a:t>
            </a:r>
            <a:r>
              <a:rPr lang="en-US" altLang="zh-CN" sz="6000" b="1">
                <a:latin typeface="Arial Narrow" pitchFamily="34" charset="0"/>
              </a:rPr>
              <a:t>nt</a:t>
            </a:r>
            <a:r>
              <a:rPr lang="en-US" altLang="zh-CN" sz="6000" b="1">
                <a:solidFill>
                  <a:srgbClr val="0033CC"/>
                </a:solidFill>
                <a:latin typeface="Arial Narrow" pitchFamily="34" charset="0"/>
              </a:rPr>
              <a:t>e</a:t>
            </a:r>
            <a:r>
              <a:rPr lang="en-US" altLang="zh-CN" sz="6000" b="1">
                <a:latin typeface="Arial Narrow" pitchFamily="34" charset="0"/>
              </a:rPr>
              <a:t>nces</a:t>
            </a:r>
            <a:br>
              <a:rPr lang="en-US" altLang="zh-CN" sz="6000" b="1">
                <a:latin typeface="Arial Narrow" pitchFamily="34" charset="0"/>
              </a:rPr>
            </a:br>
            <a:r>
              <a:rPr lang="zh-CN" altLang="en-US" sz="6000" b="1">
                <a:latin typeface="Arial Narrow" pitchFamily="34" charset="0"/>
              </a:rPr>
              <a:t>学习了单词    和       句子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81000" y="762000"/>
            <a:ext cx="8458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7200" b="1" u="sng">
                <a:solidFill>
                  <a:srgbClr val="6600CC"/>
                </a:solidFill>
                <a:latin typeface="Arial Narrow" pitchFamily="34" charset="0"/>
              </a:rPr>
              <a:t>  learn </a:t>
            </a:r>
            <a:r>
              <a:rPr lang="en-US" altLang="zh-CN" sz="7200" b="1">
                <a:solidFill>
                  <a:srgbClr val="6600CC"/>
                </a:solidFill>
                <a:latin typeface="Arial Narrow" pitchFamily="34" charset="0"/>
              </a:rPr>
              <a:t>    </a:t>
            </a:r>
            <a:r>
              <a:rPr lang="en-US" altLang="zh-CN" sz="7200" b="1">
                <a:latin typeface="Arial Narrow" pitchFamily="34" charset="0"/>
              </a:rPr>
              <a:t>writ</a:t>
            </a:r>
            <a:r>
              <a:rPr lang="en-US" altLang="zh-CN" sz="7200" b="1">
                <a:solidFill>
                  <a:srgbClr val="FF0000"/>
                </a:solidFill>
                <a:latin typeface="Arial Narrow" pitchFamily="34" charset="0"/>
              </a:rPr>
              <a:t>ing</a:t>
            </a:r>
            <a:r>
              <a:rPr lang="en-US" altLang="zh-CN" sz="7200" b="1">
                <a:latin typeface="Arial Narrow" pitchFamily="34" charset="0"/>
              </a:rPr>
              <a:t/>
            </a:r>
            <a:br>
              <a:rPr lang="en-US" altLang="zh-CN" sz="7200" b="1">
                <a:latin typeface="Arial Narrow" pitchFamily="34" charset="0"/>
              </a:rPr>
            </a:br>
            <a:r>
              <a:rPr lang="en-US" altLang="zh-CN" sz="7200" b="1">
                <a:latin typeface="Arial Narrow" pitchFamily="34" charset="0"/>
              </a:rPr>
              <a:t>   </a:t>
            </a:r>
            <a:r>
              <a:rPr lang="zh-CN" altLang="en-US" sz="7200" b="1">
                <a:latin typeface="Arial Narrow" pitchFamily="34" charset="0"/>
              </a:rPr>
              <a:t>学习     写作</a:t>
            </a:r>
            <a:br>
              <a:rPr lang="zh-CN" altLang="en-US" sz="7200" b="1">
                <a:latin typeface="Arial Narrow" pitchFamily="34" charset="0"/>
              </a:rPr>
            </a:br>
            <a:endParaRPr lang="zh-CN" altLang="en-US" sz="7200" b="1" u="sng">
              <a:latin typeface="Arial Narrow" pitchFamily="34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04800" y="2819400"/>
            <a:ext cx="8382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0" b="1" u="sng">
                <a:solidFill>
                  <a:srgbClr val="6600CC"/>
                </a:solidFill>
                <a:latin typeface="Arial Narrow" pitchFamily="34" charset="0"/>
              </a:rPr>
              <a:t>learn</a:t>
            </a:r>
            <a:r>
              <a:rPr lang="en-US" altLang="zh-CN" sz="8000" b="1" u="sng">
                <a:solidFill>
                  <a:srgbClr val="FF0066"/>
                </a:solidFill>
                <a:latin typeface="Arial Narrow" pitchFamily="34" charset="0"/>
              </a:rPr>
              <a:t>t</a:t>
            </a:r>
            <a:r>
              <a:rPr lang="en-US" altLang="zh-CN" sz="8000" b="1" u="sng">
                <a:solidFill>
                  <a:srgbClr val="6600CC"/>
                </a:solidFill>
                <a:latin typeface="Arial Narrow" pitchFamily="34" charset="0"/>
              </a:rPr>
              <a:t> </a:t>
            </a:r>
            <a:r>
              <a:rPr lang="en-US" altLang="zh-CN" sz="8000" b="1">
                <a:solidFill>
                  <a:srgbClr val="6600CC"/>
                </a:solidFill>
                <a:latin typeface="Arial Narrow" pitchFamily="34" charset="0"/>
              </a:rPr>
              <a:t>    </a:t>
            </a:r>
            <a:r>
              <a:rPr lang="en-US" altLang="zh-CN" sz="8000" b="1">
                <a:latin typeface="Arial Narrow" pitchFamily="34" charset="0"/>
              </a:rPr>
              <a:t>writ</a:t>
            </a:r>
            <a:r>
              <a:rPr lang="en-US" altLang="zh-CN" sz="8000" b="1">
                <a:solidFill>
                  <a:srgbClr val="FF0000"/>
                </a:solidFill>
                <a:latin typeface="Arial Narrow" pitchFamily="34" charset="0"/>
              </a:rPr>
              <a:t>ing</a:t>
            </a:r>
            <a:r>
              <a:rPr lang="en-US" altLang="zh-CN" sz="8000" b="1">
                <a:latin typeface="Arial Narrow" pitchFamily="34" charset="0"/>
              </a:rPr>
              <a:t/>
            </a:r>
            <a:br>
              <a:rPr lang="en-US" altLang="zh-CN" sz="8000" b="1">
                <a:latin typeface="Arial Narrow" pitchFamily="34" charset="0"/>
              </a:rPr>
            </a:br>
            <a:r>
              <a:rPr lang="zh-CN" altLang="en-US" sz="8000" b="1">
                <a:latin typeface="Arial Narrow" pitchFamily="34" charset="0"/>
              </a:rPr>
              <a:t>学习了  写作</a:t>
            </a: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4524375"/>
            <a:ext cx="35814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ChangeArrowheads="1"/>
          </p:cNvSpPr>
          <p:nvPr/>
        </p:nvSpPr>
        <p:spPr bwMode="auto">
          <a:xfrm>
            <a:off x="990600" y="1066800"/>
            <a:ext cx="586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4000" b="1">
                <a:latin typeface="Monotype Corsiva" pitchFamily="66" charset="0"/>
              </a:rPr>
              <a:t/>
            </a:r>
            <a:br>
              <a:rPr lang="en-US" altLang="zh-CN" sz="4000" b="1">
                <a:latin typeface="Monotype Corsiva" pitchFamily="66" charset="0"/>
              </a:rPr>
            </a:br>
            <a:endParaRPr lang="en-US" altLang="zh-CN" sz="4000" b="1" u="sng">
              <a:latin typeface="Monotype Corsiva" pitchFamily="66" charset="0"/>
            </a:endParaRPr>
          </a:p>
        </p:txBody>
      </p:sp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1676400"/>
            <a:ext cx="3200400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0"/>
            <a:ext cx="7620000" cy="667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 u="sng">
                <a:solidFill>
                  <a:srgbClr val="6600CC"/>
                </a:solidFill>
                <a:latin typeface="Calibri" pitchFamily="34" charset="0"/>
              </a:rPr>
              <a:t>play </a:t>
            </a:r>
            <a:r>
              <a:rPr lang="en-US" altLang="zh-CN" sz="7200" b="1">
                <a:solidFill>
                  <a:srgbClr val="6600CC"/>
                </a:solidFill>
                <a:latin typeface="Calibri" pitchFamily="34" charset="0"/>
              </a:rPr>
              <a:t>   </a:t>
            </a:r>
            <a:r>
              <a:rPr lang="en-US" altLang="zh-CN" sz="7200" b="1">
                <a:latin typeface="Calibri" pitchFamily="34" charset="0"/>
              </a:rPr>
              <a:t>games</a:t>
            </a:r>
            <a:br>
              <a:rPr lang="en-US" altLang="zh-CN" sz="7200" b="1">
                <a:latin typeface="Calibri" pitchFamily="34" charset="0"/>
              </a:rPr>
            </a:br>
            <a:r>
              <a:rPr lang="en-US" altLang="zh-CN" sz="7200" b="1">
                <a:latin typeface="Calibri" pitchFamily="34" charset="0"/>
              </a:rPr>
              <a:t> </a:t>
            </a:r>
            <a:r>
              <a:rPr lang="zh-CN" altLang="en-US" sz="7200" b="1">
                <a:latin typeface="Calibri" pitchFamily="34" charset="0"/>
              </a:rPr>
              <a:t>玩         游戏</a:t>
            </a:r>
          </a:p>
          <a:p>
            <a:pPr>
              <a:spcBef>
                <a:spcPct val="50000"/>
              </a:spcBef>
            </a:pPr>
            <a:endParaRPr lang="zh-CN" altLang="en-US" sz="7200" b="1" u="sng">
              <a:solidFill>
                <a:srgbClr val="6600CC"/>
              </a:solidFill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7200" b="1" u="sng">
                <a:solidFill>
                  <a:srgbClr val="6600CC"/>
                </a:solidFill>
                <a:latin typeface="Calibri" pitchFamily="34" charset="0"/>
              </a:rPr>
              <a:t>play</a:t>
            </a:r>
            <a:r>
              <a:rPr lang="en-US" altLang="zh-CN" sz="7200" b="1" u="sng">
                <a:solidFill>
                  <a:srgbClr val="FF0066"/>
                </a:solidFill>
                <a:latin typeface="Calibri" pitchFamily="34" charset="0"/>
              </a:rPr>
              <a:t>ed </a:t>
            </a:r>
            <a:r>
              <a:rPr lang="en-US" altLang="zh-CN" sz="7200" b="1">
                <a:solidFill>
                  <a:srgbClr val="6600CC"/>
                </a:solidFill>
                <a:latin typeface="Calibri" pitchFamily="34" charset="0"/>
              </a:rPr>
              <a:t>  </a:t>
            </a:r>
            <a:r>
              <a:rPr lang="en-US" altLang="zh-CN" sz="7200" b="1">
                <a:latin typeface="Calibri" pitchFamily="34" charset="0"/>
              </a:rPr>
              <a:t>games</a:t>
            </a:r>
            <a:br>
              <a:rPr lang="en-US" altLang="zh-CN" sz="7200" b="1">
                <a:latin typeface="Calibri" pitchFamily="34" charset="0"/>
              </a:rPr>
            </a:br>
            <a:r>
              <a:rPr lang="zh-CN" altLang="en-US" sz="7200" b="1">
                <a:latin typeface="Calibri" pitchFamily="34" charset="0"/>
              </a:rPr>
              <a:t>玩了       游戏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797425"/>
            <a:ext cx="4362450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0"/>
            <a:ext cx="914400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 u="sng">
                <a:solidFill>
                  <a:srgbClr val="6600CC"/>
                </a:solidFill>
                <a:latin typeface="Calibri" pitchFamily="34" charset="0"/>
              </a:rPr>
              <a:t>practise</a:t>
            </a:r>
            <a:r>
              <a:rPr lang="en-US" altLang="zh-CN" sz="6600" b="1">
                <a:solidFill>
                  <a:srgbClr val="6600CC"/>
                </a:solidFill>
                <a:latin typeface="Calibri" pitchFamily="34" charset="0"/>
              </a:rPr>
              <a:t>  </a:t>
            </a:r>
            <a:r>
              <a:rPr lang="en-US" altLang="zh-CN" sz="6600" b="1">
                <a:latin typeface="Calibri" pitchFamily="34" charset="0"/>
              </a:rPr>
              <a:t>listen</a:t>
            </a:r>
            <a:r>
              <a:rPr lang="en-US" altLang="zh-CN" sz="6600" b="1">
                <a:solidFill>
                  <a:srgbClr val="FF0000"/>
                </a:solidFill>
                <a:latin typeface="Calibri" pitchFamily="34" charset="0"/>
              </a:rPr>
              <a:t>ing</a:t>
            </a:r>
            <a:r>
              <a:rPr lang="en-US" altLang="zh-CN" sz="6600" b="1">
                <a:latin typeface="Calibri" pitchFamily="34" charset="0"/>
              </a:rPr>
              <a:t/>
            </a:r>
            <a:br>
              <a:rPr lang="en-US" altLang="zh-CN" sz="6600" b="1">
                <a:latin typeface="Calibri" pitchFamily="34" charset="0"/>
              </a:rPr>
            </a:br>
            <a:r>
              <a:rPr lang="en-US" altLang="zh-CN" sz="6600" b="1">
                <a:latin typeface="Calibri" pitchFamily="34" charset="0"/>
              </a:rPr>
              <a:t>   </a:t>
            </a:r>
            <a:r>
              <a:rPr lang="zh-CN" altLang="en-US" sz="6600" b="1">
                <a:latin typeface="Calibri" pitchFamily="34" charset="0"/>
              </a:rPr>
              <a:t>练习         听力</a:t>
            </a:r>
            <a:br>
              <a:rPr lang="zh-CN" altLang="en-US" sz="6600" b="1">
                <a:latin typeface="Calibri" pitchFamily="34" charset="0"/>
              </a:rPr>
            </a:br>
            <a:r>
              <a:rPr lang="zh-CN" altLang="en-US" sz="6600" b="1">
                <a:latin typeface="Calibri" pitchFamily="34" charset="0"/>
              </a:rPr>
              <a:t> </a:t>
            </a:r>
            <a:endParaRPr lang="en-US" altLang="zh-CN" sz="6600" b="1">
              <a:latin typeface="Calibri" pitchFamily="34" charset="0"/>
            </a:endParaRPr>
          </a:p>
          <a:p>
            <a:r>
              <a:rPr lang="en-US" altLang="zh-CN" sz="6600" b="1" u="sng">
                <a:solidFill>
                  <a:srgbClr val="6600CC"/>
                </a:solidFill>
                <a:latin typeface="Calibri" pitchFamily="34" charset="0"/>
              </a:rPr>
              <a:t>practise</a:t>
            </a:r>
            <a:r>
              <a:rPr lang="en-US" altLang="zh-CN" sz="6600" b="1" u="sng">
                <a:solidFill>
                  <a:srgbClr val="FF0066"/>
                </a:solidFill>
                <a:latin typeface="Calibri" pitchFamily="34" charset="0"/>
              </a:rPr>
              <a:t>d </a:t>
            </a:r>
            <a:r>
              <a:rPr lang="en-US" altLang="zh-CN" sz="6600" b="1">
                <a:solidFill>
                  <a:srgbClr val="6600CC"/>
                </a:solidFill>
                <a:latin typeface="Calibri" pitchFamily="34" charset="0"/>
              </a:rPr>
              <a:t>  </a:t>
            </a:r>
            <a:r>
              <a:rPr lang="en-US" altLang="zh-CN" sz="6600" b="1">
                <a:latin typeface="Calibri" pitchFamily="34" charset="0"/>
              </a:rPr>
              <a:t>listen</a:t>
            </a:r>
            <a:r>
              <a:rPr lang="en-US" altLang="zh-CN" sz="6600" b="1">
                <a:solidFill>
                  <a:srgbClr val="FF0000"/>
                </a:solidFill>
                <a:latin typeface="Calibri" pitchFamily="34" charset="0"/>
              </a:rPr>
              <a:t>ing</a:t>
            </a:r>
            <a:r>
              <a:rPr lang="en-US" altLang="zh-CN" sz="6600" b="1">
                <a:latin typeface="Calibri" pitchFamily="34" charset="0"/>
              </a:rPr>
              <a:t/>
            </a:r>
            <a:br>
              <a:rPr lang="en-US" altLang="zh-CN" sz="6600" b="1">
                <a:latin typeface="Calibri" pitchFamily="34" charset="0"/>
              </a:rPr>
            </a:br>
            <a:r>
              <a:rPr lang="en-US" altLang="zh-CN" sz="6600" b="1">
                <a:latin typeface="Calibri" pitchFamily="34" charset="0"/>
              </a:rPr>
              <a:t>   </a:t>
            </a:r>
            <a:r>
              <a:rPr lang="zh-CN" altLang="en-US" sz="6600" b="1">
                <a:latin typeface="Calibri" pitchFamily="34" charset="0"/>
              </a:rPr>
              <a:t>练习了         听力</a:t>
            </a:r>
            <a:br>
              <a:rPr lang="zh-CN" altLang="en-US" sz="6600" b="1">
                <a:latin typeface="Calibri" pitchFamily="34" charset="0"/>
              </a:rPr>
            </a:br>
            <a:endParaRPr lang="zh-CN" altLang="en-US" sz="66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48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3" name="图片 3" descr="fei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0" y="0"/>
            <a:ext cx="1425575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33327" tIns="0" rIns="33327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485" name="Rectangle 4"/>
          <p:cNvSpPr>
            <a:spLocks noChangeArrowheads="1"/>
          </p:cNvSpPr>
          <p:nvPr/>
        </p:nvSpPr>
        <p:spPr bwMode="auto">
          <a:xfrm>
            <a:off x="0" y="0"/>
            <a:ext cx="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486" name="Rectangle 5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祈使句用法</a:t>
            </a:r>
          </a:p>
          <a:p>
            <a:pPr eaLnBrk="0" hangingPunct="0"/>
            <a:endParaRPr lang="zh-CN" altLang="zh-CN"/>
          </a:p>
        </p:txBody>
      </p:sp>
      <p:sp>
        <p:nvSpPr>
          <p:cNvPr id="20487" name="Rectangle 6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 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20488" name="Rectangle 7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祈使句，祈使句，请求、命令或建议。</a:t>
            </a:r>
          </a:p>
          <a:p>
            <a:pPr eaLnBrk="0" hangingPunct="0"/>
            <a:endParaRPr lang="zh-CN" altLang="zh-CN"/>
          </a:p>
        </p:txBody>
      </p:sp>
      <p:sp>
        <p:nvSpPr>
          <p:cNvPr id="20489" name="Rectangle 8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20490" name="Rectangle 9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主语是</a:t>
            </a:r>
          </a:p>
          <a:p>
            <a:pPr eaLnBrk="0" hangingPunct="0"/>
            <a:endParaRPr lang="zh-CN" altLang="zh-CN"/>
          </a:p>
        </p:txBody>
      </p:sp>
      <p:sp>
        <p:nvSpPr>
          <p:cNvPr id="20491" name="Rectangle 10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you</a:t>
            </a:r>
          </a:p>
          <a:p>
            <a:pPr eaLnBrk="0" hangingPunct="0"/>
            <a:endParaRPr lang="zh-CN" altLang="zh-CN"/>
          </a:p>
        </p:txBody>
      </p:sp>
      <p:sp>
        <p:nvSpPr>
          <p:cNvPr id="20492" name="Rectangle 11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常省去，动词原形开头记。</a:t>
            </a:r>
          </a:p>
          <a:p>
            <a:pPr eaLnBrk="0" hangingPunct="0"/>
            <a:endParaRPr lang="zh-CN" altLang="zh-CN"/>
          </a:p>
        </p:txBody>
      </p:sp>
      <p:sp>
        <p:nvSpPr>
          <p:cNvPr id="20493" name="Rectangle 12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20494" name="Rectangle 13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否定形式要注意，句首要把</a:t>
            </a:r>
          </a:p>
          <a:p>
            <a:pPr eaLnBrk="0" hangingPunct="0"/>
            <a:endParaRPr lang="zh-CN" altLang="zh-CN"/>
          </a:p>
        </p:txBody>
      </p:sp>
      <p:sp>
        <p:nvSpPr>
          <p:cNvPr id="20495" name="Rectangle 14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Don</a:t>
            </a:r>
          </a:p>
          <a:p>
            <a:pPr eaLnBrk="0" hangingPunct="0"/>
            <a:endParaRPr lang="zh-CN" altLang="zh-CN"/>
          </a:p>
        </p:txBody>
      </p:sp>
      <p:sp>
        <p:nvSpPr>
          <p:cNvPr id="20496" name="Rectangle 15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’</a:t>
            </a:r>
          </a:p>
          <a:p>
            <a:pPr eaLnBrk="0" hangingPunct="0"/>
            <a:endParaRPr lang="zh-CN" altLang="zh-CN"/>
          </a:p>
        </p:txBody>
      </p:sp>
      <p:sp>
        <p:nvSpPr>
          <p:cNvPr id="20497" name="Rectangle 16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t</a:t>
            </a:r>
          </a:p>
          <a:p>
            <a:pPr eaLnBrk="0" hangingPunct="0"/>
            <a:endParaRPr lang="zh-CN" altLang="zh-CN"/>
          </a:p>
        </p:txBody>
      </p:sp>
      <p:sp>
        <p:nvSpPr>
          <p:cNvPr id="20498" name="Rectangle 17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加。</a:t>
            </a:r>
          </a:p>
          <a:p>
            <a:pPr eaLnBrk="0" hangingPunct="0"/>
            <a:endParaRPr lang="zh-CN" altLang="zh-CN"/>
          </a:p>
        </p:txBody>
      </p:sp>
      <p:sp>
        <p:nvSpPr>
          <p:cNvPr id="20499" name="Rectangle 18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33327" tIns="0" rIns="33327" bIns="0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 </a:t>
            </a:r>
            <a:endParaRPr lang="zh-CN" altLang="zh-CN" sz="800"/>
          </a:p>
          <a:p>
            <a:pPr eaLnBrk="0" hangingPunct="0"/>
            <a:endParaRPr lang="zh-CN" altLang="zh-CN"/>
          </a:p>
        </p:txBody>
      </p:sp>
      <p:pic>
        <p:nvPicPr>
          <p:cNvPr id="20500" name="Picture 2" descr="http://bcs.wenku.bdimg.com/docconvert5111-nj/%2Fwk%2Fda3380ba7213c57dd28b18245e6b411c%2F0.png?sign=MBOT:y1jXjmMD4FchJHFHIGN4z:03zV4gu%2FTg3QuAtoUc2SLIkpXWE%3D&amp;time=1410668589&amp;range=552-827&amp;response-cache-control=max-age=3888000&amp;response-expires=Wed%2C%2029%20Oct%202014%2011%3A23%3A09%20%2B0800"/>
          <p:cNvPicPr>
            <a:picLocks noChangeAspect="1" noChangeArrowheads="1"/>
          </p:cNvPicPr>
          <p:nvPr/>
        </p:nvPicPr>
        <p:blipFill>
          <a:blip r:link="rId3"/>
          <a:srcRect/>
          <a:stretch>
            <a:fillRect/>
          </a:stretch>
        </p:blipFill>
        <p:spPr bwMode="auto">
          <a:xfrm>
            <a:off x="0" y="0"/>
            <a:ext cx="9121775" cy="129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1" name="Rectangle 19"/>
          <p:cNvSpPr>
            <a:spLocks noChangeArrowheads="1"/>
          </p:cNvSpPr>
          <p:nvPr/>
        </p:nvSpPr>
        <p:spPr bwMode="auto">
          <a:xfrm>
            <a:off x="0" y="0"/>
            <a:ext cx="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02" name="Rectangle 20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要讲客气用</a:t>
            </a:r>
          </a:p>
          <a:p>
            <a:pPr eaLnBrk="0" hangingPunct="0"/>
            <a:endParaRPr lang="zh-CN" altLang="zh-CN"/>
          </a:p>
        </p:txBody>
      </p:sp>
      <p:sp>
        <p:nvSpPr>
          <p:cNvPr id="20503" name="Rectangle 2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please</a:t>
            </a:r>
          </a:p>
          <a:p>
            <a:pPr eaLnBrk="0" hangingPunct="0"/>
            <a:endParaRPr lang="zh-CN" altLang="zh-CN"/>
          </a:p>
        </p:txBody>
      </p:sp>
      <p:sp>
        <p:nvSpPr>
          <p:cNvPr id="20504" name="Rectangle 22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，句首句末没关系。</a:t>
            </a:r>
          </a:p>
          <a:p>
            <a:pPr eaLnBrk="0" hangingPunct="0"/>
            <a:endParaRPr lang="zh-CN" altLang="zh-CN"/>
          </a:p>
        </p:txBody>
      </p:sp>
      <p:sp>
        <p:nvSpPr>
          <p:cNvPr id="20505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/>
          </a:p>
        </p:txBody>
      </p:sp>
      <p:pic>
        <p:nvPicPr>
          <p:cNvPr id="20506" name="图片 26" descr="fei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800" y="0"/>
            <a:ext cx="9347200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矩形 27"/>
          <p:cNvSpPr/>
          <p:nvPr/>
        </p:nvSpPr>
        <p:spPr>
          <a:xfrm>
            <a:off x="0" y="188913"/>
            <a:ext cx="9144000" cy="5816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一般过去时的用法：</a:t>
            </a:r>
            <a:endParaRPr lang="en-US" altLang="zh-CN" sz="32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昨天上个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ago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前，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in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加年份</a:t>
            </a:r>
            <a:r>
              <a:rPr lang="en-US" altLang="zh-CN" sz="32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when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字连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”     </a:t>
            </a:r>
            <a:endParaRPr lang="en-US" altLang="zh-CN" sz="32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昨天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yesterday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 后面可以加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morning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 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afternoon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evening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等     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上个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last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，后面可以加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week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 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month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year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等     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ago</a:t>
            </a: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 ago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前面可以加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three weeks/months/years  ago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in</a:t>
            </a: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加年份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in 2009/2008/1986/2012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等，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前全用一般过去时，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when</a:t>
            </a: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字连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when I was a child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等， 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when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字后面都是过去时，此处说的是</a:t>
            </a:r>
            <a:r>
              <a:rPr lang="zh-CN" altLang="en-US" sz="28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肯定句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不是疑问句。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2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506" name="内容占位符 28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7" name="图片 3" descr="fei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0" y="0"/>
            <a:ext cx="1425575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33327" tIns="0" rIns="33327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0" y="0"/>
            <a:ext cx="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1510" name="Rectangle 5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祈使句用法</a:t>
            </a:r>
          </a:p>
          <a:p>
            <a:pPr eaLnBrk="0" hangingPunct="0"/>
            <a:endParaRPr lang="zh-CN" altLang="zh-CN"/>
          </a:p>
        </p:txBody>
      </p:sp>
      <p:sp>
        <p:nvSpPr>
          <p:cNvPr id="21511" name="Rectangle 6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 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21512" name="Rectangle 7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祈使句，祈使句，请求、命令或建议。</a:t>
            </a:r>
          </a:p>
          <a:p>
            <a:pPr eaLnBrk="0" hangingPunct="0"/>
            <a:endParaRPr lang="zh-CN" altLang="zh-CN"/>
          </a:p>
        </p:txBody>
      </p:sp>
      <p:sp>
        <p:nvSpPr>
          <p:cNvPr id="21513" name="Rectangle 8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21514" name="Rectangle 9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主语是</a:t>
            </a:r>
          </a:p>
          <a:p>
            <a:pPr eaLnBrk="0" hangingPunct="0"/>
            <a:endParaRPr lang="zh-CN" altLang="zh-CN"/>
          </a:p>
        </p:txBody>
      </p:sp>
      <p:sp>
        <p:nvSpPr>
          <p:cNvPr id="21515" name="Rectangle 10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you</a:t>
            </a:r>
          </a:p>
          <a:p>
            <a:pPr eaLnBrk="0" hangingPunct="0"/>
            <a:endParaRPr lang="zh-CN" altLang="zh-CN"/>
          </a:p>
        </p:txBody>
      </p:sp>
      <p:sp>
        <p:nvSpPr>
          <p:cNvPr id="21516" name="Rectangle 11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常省去，动词原形开头记。</a:t>
            </a:r>
          </a:p>
          <a:p>
            <a:pPr eaLnBrk="0" hangingPunct="0"/>
            <a:endParaRPr lang="zh-CN" altLang="zh-CN"/>
          </a:p>
        </p:txBody>
      </p:sp>
      <p:sp>
        <p:nvSpPr>
          <p:cNvPr id="21517" name="Rectangle 12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 sz="900">
              <a:solidFill>
                <a:srgbClr val="FFFFFF"/>
              </a:solidFill>
            </a:endParaRPr>
          </a:p>
          <a:p>
            <a:pPr eaLnBrk="0" hangingPunct="0"/>
            <a:endParaRPr lang="zh-CN" altLang="zh-CN"/>
          </a:p>
        </p:txBody>
      </p:sp>
      <p:sp>
        <p:nvSpPr>
          <p:cNvPr id="21518" name="Rectangle 13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否定形式要注意，句首要把</a:t>
            </a:r>
          </a:p>
          <a:p>
            <a:pPr eaLnBrk="0" hangingPunct="0"/>
            <a:endParaRPr lang="zh-CN" altLang="zh-CN"/>
          </a:p>
        </p:txBody>
      </p:sp>
      <p:sp>
        <p:nvSpPr>
          <p:cNvPr id="21519" name="Rectangle 14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Don</a:t>
            </a:r>
          </a:p>
          <a:p>
            <a:pPr eaLnBrk="0" hangingPunct="0"/>
            <a:endParaRPr lang="zh-CN" altLang="zh-CN"/>
          </a:p>
        </p:txBody>
      </p:sp>
      <p:sp>
        <p:nvSpPr>
          <p:cNvPr id="21520" name="Rectangle 15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’</a:t>
            </a:r>
          </a:p>
          <a:p>
            <a:pPr eaLnBrk="0" hangingPunct="0"/>
            <a:endParaRPr lang="zh-CN" altLang="zh-CN"/>
          </a:p>
        </p:txBody>
      </p:sp>
      <p:sp>
        <p:nvSpPr>
          <p:cNvPr id="21521" name="Rectangle 16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t</a:t>
            </a:r>
          </a:p>
          <a:p>
            <a:pPr eaLnBrk="0" hangingPunct="0"/>
            <a:endParaRPr lang="zh-CN" altLang="zh-CN"/>
          </a:p>
        </p:txBody>
      </p:sp>
      <p:sp>
        <p:nvSpPr>
          <p:cNvPr id="21522" name="Rectangle 17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加。</a:t>
            </a:r>
          </a:p>
          <a:p>
            <a:pPr eaLnBrk="0" hangingPunct="0"/>
            <a:endParaRPr lang="zh-CN" altLang="zh-CN"/>
          </a:p>
        </p:txBody>
      </p:sp>
      <p:sp>
        <p:nvSpPr>
          <p:cNvPr id="21523" name="Rectangle 18"/>
          <p:cNvSpPr>
            <a:spLocks noChangeArrowheads="1"/>
          </p:cNvSpPr>
          <p:nvPr/>
        </p:nvSpPr>
        <p:spPr bwMode="auto">
          <a:xfrm>
            <a:off x="0" y="26988"/>
            <a:ext cx="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33327" tIns="0" rIns="33327" bIns="0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 </a:t>
            </a:r>
            <a:endParaRPr lang="zh-CN" altLang="zh-CN" sz="800"/>
          </a:p>
          <a:p>
            <a:pPr eaLnBrk="0" hangingPunct="0"/>
            <a:endParaRPr lang="zh-CN" altLang="zh-CN"/>
          </a:p>
        </p:txBody>
      </p:sp>
      <p:pic>
        <p:nvPicPr>
          <p:cNvPr id="21524" name="Picture 2" descr="http://bcs.wenku.bdimg.com/docconvert5111-nj/%2Fwk%2Fda3380ba7213c57dd28b18245e6b411c%2F0.png?sign=MBOT:y1jXjmMD4FchJHFHIGN4z:03zV4gu%2FTg3QuAtoUc2SLIkpXWE%3D&amp;time=1410668589&amp;range=552-827&amp;response-cache-control=max-age=3888000&amp;response-expires=Wed%2C%2029%20Oct%202014%2011%3A23%3A09%20%2B0800"/>
          <p:cNvPicPr>
            <a:picLocks noChangeAspect="1" noChangeArrowheads="1"/>
          </p:cNvPicPr>
          <p:nvPr/>
        </p:nvPicPr>
        <p:blipFill>
          <a:blip r:link="rId3"/>
          <a:srcRect/>
          <a:stretch>
            <a:fillRect/>
          </a:stretch>
        </p:blipFill>
        <p:spPr bwMode="auto">
          <a:xfrm>
            <a:off x="0" y="0"/>
            <a:ext cx="9121775" cy="129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5" name="Rectangle 19"/>
          <p:cNvSpPr>
            <a:spLocks noChangeArrowheads="1"/>
          </p:cNvSpPr>
          <p:nvPr/>
        </p:nvSpPr>
        <p:spPr bwMode="auto">
          <a:xfrm>
            <a:off x="0" y="0"/>
            <a:ext cx="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1526" name="Rectangle 20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要讲客气用</a:t>
            </a:r>
          </a:p>
          <a:p>
            <a:pPr eaLnBrk="0" hangingPunct="0"/>
            <a:endParaRPr lang="zh-CN" altLang="zh-CN"/>
          </a:p>
        </p:txBody>
      </p:sp>
      <p:sp>
        <p:nvSpPr>
          <p:cNvPr id="21527" name="Rectangle 2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zh-CN" sz="900">
                <a:solidFill>
                  <a:srgbClr val="FFFFFF"/>
                </a:solidFill>
              </a:rPr>
              <a:t>please</a:t>
            </a:r>
          </a:p>
          <a:p>
            <a:pPr eaLnBrk="0" hangingPunct="0"/>
            <a:endParaRPr lang="zh-CN" altLang="zh-CN"/>
          </a:p>
        </p:txBody>
      </p:sp>
      <p:sp>
        <p:nvSpPr>
          <p:cNvPr id="21528" name="Rectangle 22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ctr"/>
            <a:r>
              <a:rPr lang="zh-CN" altLang="en-US" sz="900">
                <a:solidFill>
                  <a:srgbClr val="FFFFFF"/>
                </a:solidFill>
              </a:rPr>
              <a:t>，句首句末没关系。</a:t>
            </a:r>
          </a:p>
          <a:p>
            <a:pPr eaLnBrk="0" hangingPunct="0"/>
            <a:endParaRPr lang="zh-CN" altLang="zh-CN"/>
          </a:p>
        </p:txBody>
      </p:sp>
      <p:pic>
        <p:nvPicPr>
          <p:cNvPr id="21529" name="图片 26" descr="fei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30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fontAlgn="ctr"/>
            <a:r>
              <a:rPr lang="zh-CN" altLang="zh-CN" sz="900">
                <a:solidFill>
                  <a:srgbClr val="FFFFFF"/>
                </a:solidFill>
                <a:ea typeface="simsun" pitchFamily="2" charset="-122"/>
              </a:rPr>
              <a:t> </a:t>
            </a:r>
            <a:endParaRPr lang="zh-CN" altLang="zh-CN"/>
          </a:p>
        </p:txBody>
      </p:sp>
      <p:sp>
        <p:nvSpPr>
          <p:cNvPr id="21531" name="TextBox 29"/>
          <p:cNvSpPr txBox="1">
            <a:spLocks noChangeArrowheads="1"/>
          </p:cNvSpPr>
          <p:nvPr/>
        </p:nvSpPr>
        <p:spPr bwMode="auto">
          <a:xfrm>
            <a:off x="611188" y="404813"/>
            <a:ext cx="79565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I _____my homework yesterday evening .</a:t>
            </a:r>
          </a:p>
          <a:p>
            <a:r>
              <a:rPr lang="en-US" altLang="zh-CN" sz="3600" b="1">
                <a:latin typeface="Calibri" pitchFamily="34" charset="0"/>
              </a:rPr>
              <a:t> A do          B did           C does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331913" y="260350"/>
            <a:ext cx="4429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B</a:t>
            </a:r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787900" y="404813"/>
            <a:ext cx="3754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yesterday evening </a:t>
            </a:r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1534" name="矩形 32"/>
          <p:cNvSpPr>
            <a:spLocks noChangeArrowheads="1"/>
          </p:cNvSpPr>
          <p:nvPr/>
        </p:nvSpPr>
        <p:spPr bwMode="auto">
          <a:xfrm>
            <a:off x="539750" y="1844675"/>
            <a:ext cx="64627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I_______to Shanghai last month.</a:t>
            </a:r>
          </a:p>
          <a:p>
            <a:r>
              <a:rPr lang="en-US" altLang="zh-CN" sz="3600" b="1">
                <a:latin typeface="Calibri" pitchFamily="34" charset="0"/>
              </a:rPr>
              <a:t>A went        B go            C goes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258888" y="1773238"/>
            <a:ext cx="4667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A</a:t>
            </a:r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572000" y="1844675"/>
            <a:ext cx="2246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last month</a:t>
            </a:r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1537" name="矩形 35"/>
          <p:cNvSpPr>
            <a:spLocks noChangeArrowheads="1"/>
          </p:cNvSpPr>
          <p:nvPr/>
        </p:nvSpPr>
        <p:spPr bwMode="auto">
          <a:xfrm>
            <a:off x="468313" y="3141663"/>
            <a:ext cx="8270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Xiaoming  _______ listening two days ago.</a:t>
            </a:r>
          </a:p>
          <a:p>
            <a:r>
              <a:rPr lang="en-US" altLang="zh-CN" sz="3600" b="1">
                <a:latin typeface="Calibri" pitchFamily="34" charset="0"/>
              </a:rPr>
              <a:t>A practise       B practised        C practises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203575" y="3141663"/>
            <a:ext cx="4429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B</a:t>
            </a:r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667625" y="3141663"/>
            <a:ext cx="876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ago</a:t>
            </a:r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1540" name="矩形 38"/>
          <p:cNvSpPr>
            <a:spLocks noChangeArrowheads="1"/>
          </p:cNvSpPr>
          <p:nvPr/>
        </p:nvSpPr>
        <p:spPr bwMode="auto">
          <a:xfrm>
            <a:off x="611188" y="4292600"/>
            <a:ext cx="77771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When I _______a child .</a:t>
            </a:r>
          </a:p>
          <a:p>
            <a:r>
              <a:rPr lang="en-US" altLang="zh-CN" sz="3600" b="1">
                <a:latin typeface="Calibri" pitchFamily="34" charset="0"/>
              </a:rPr>
              <a:t>A am            B are         C was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1541" name="矩形 39"/>
          <p:cNvSpPr>
            <a:spLocks noChangeArrowheads="1"/>
          </p:cNvSpPr>
          <p:nvPr/>
        </p:nvSpPr>
        <p:spPr bwMode="auto">
          <a:xfrm>
            <a:off x="4418013" y="3244850"/>
            <a:ext cx="3079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C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700338" y="4221163"/>
            <a:ext cx="4270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C</a:t>
            </a:r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611188" y="4292600"/>
            <a:ext cx="1333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When</a:t>
            </a:r>
            <a:endParaRPr lang="zh-CN" altLang="en-US" sz="36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7" grpId="0"/>
      <p:bldP spid="38" grpId="0"/>
      <p:bldP spid="41" grpId="0"/>
      <p:bldP spid="42" grpId="0"/>
    </p:bld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205</TotalTime>
  <Words>679</Words>
  <Application>Microsoft Office PowerPoint</Application>
  <PresentationFormat>全屏显示(4:3)</PresentationFormat>
  <Paragraphs>178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Calibri</vt:lpstr>
      <vt:lpstr>宋体</vt:lpstr>
      <vt:lpstr>Arial</vt:lpstr>
      <vt:lpstr>simsun</vt:lpstr>
      <vt:lpstr>Arial Narrow</vt:lpstr>
      <vt:lpstr>Monotype Corsiva</vt:lpstr>
      <vt:lpstr>微软雅黑</vt:lpstr>
      <vt:lpstr>华文琥珀</vt:lpstr>
      <vt:lpstr>www.7cxk.com1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Let’s listen and say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</cp:lastModifiedBy>
  <cp:revision>32</cp:revision>
  <dcterms:created xsi:type="dcterms:W3CDTF">2014-09-14T03:36:57Z</dcterms:created>
  <dcterms:modified xsi:type="dcterms:W3CDTF">2014-10-19T07:21:51Z</dcterms:modified>
</cp:coreProperties>
</file>